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14" r:id="rId2"/>
    <p:sldId id="295" r:id="rId3"/>
    <p:sldId id="298" r:id="rId4"/>
    <p:sldId id="309" r:id="rId5"/>
    <p:sldId id="310" r:id="rId6"/>
    <p:sldId id="316" r:id="rId7"/>
    <p:sldId id="317" r:id="rId8"/>
    <p:sldId id="294" r:id="rId9"/>
    <p:sldId id="31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066FF"/>
    <a:srgbClr val="003399"/>
    <a:srgbClr val="0066CC"/>
    <a:srgbClr val="0033CC"/>
    <a:srgbClr val="FF0000"/>
    <a:srgbClr val="60AF4B"/>
    <a:srgbClr val="FFFF00"/>
    <a:srgbClr val="EAEAEA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83" d="100"/>
          <a:sy n="83" d="100"/>
        </p:scale>
        <p:origin x="-365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219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7F115-4485-452F-8475-E3FAB689BB53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7B95D-EC3E-49A2-8628-8406287D5A26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8BDE99-7EE4-4A0E-8FE4-A1B53C88C4EF}" type="slidenum">
              <a:rPr lang="en-GB" smtClean="0"/>
              <a:pPr/>
              <a:t>5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8E897-6F39-4FD8-8FC3-4642BFA69AD7}" type="datetimeFigureOut">
              <a:rPr lang="en-GB" smtClean="0"/>
              <a:pPr/>
              <a:t>27/11/2019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image" Target="../media/image12.emf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1115616" y="623731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Continue to left click to run sample.</a:t>
            </a:r>
            <a:endParaRPr lang="en-GB" dirty="0"/>
          </a:p>
        </p:txBody>
      </p:sp>
      <p:pic>
        <p:nvPicPr>
          <p:cNvPr id="4" name="Picture 2" descr="C:\Users\awl\Documents\lt_logo_whi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165304"/>
            <a:ext cx="663583" cy="4400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wl\Pictures\Dolphin 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sp>
        <p:nvSpPr>
          <p:cNvPr id="25" name="Rectangle 24"/>
          <p:cNvSpPr/>
          <p:nvPr/>
        </p:nvSpPr>
        <p:spPr>
          <a:xfrm>
            <a:off x="2555776" y="3789040"/>
            <a:ext cx="3672408" cy="936104"/>
          </a:xfrm>
          <a:prstGeom prst="rect">
            <a:avLst/>
          </a:prstGeom>
          <a:solidFill>
            <a:srgbClr val="003399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5" descr="Got The Message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564904"/>
            <a:ext cx="1152128" cy="9525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987824" y="2780928"/>
            <a:ext cx="5544616" cy="523220"/>
          </a:xfrm>
          <a:prstGeom prst="rect">
            <a:avLst/>
          </a:prstGeom>
          <a:solidFill>
            <a:srgbClr val="003399">
              <a:alpha val="2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/>
              <a:t>‘People’s Needs and Motivation</a:t>
            </a:r>
            <a:endParaRPr lang="en-GB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987824" y="2761764"/>
            <a:ext cx="3744416" cy="523220"/>
          </a:xfrm>
          <a:prstGeom prst="rect">
            <a:avLst/>
          </a:prstGeom>
          <a:solidFill>
            <a:srgbClr val="003399">
              <a:alpha val="2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/>
              <a:t>Pre-Purchase Sample</a:t>
            </a:r>
            <a:endParaRPr lang="en-GB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763688" y="3565465"/>
            <a:ext cx="5688632" cy="1015663"/>
          </a:xfrm>
          <a:prstGeom prst="rect">
            <a:avLst/>
          </a:prstGeom>
          <a:solidFill>
            <a:srgbClr val="003399">
              <a:alpha val="2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/>
              <a:t>This presentation sample should be viewed in conjunction with the corresponding Briefing Notes’ and Session Leader’s  Guide extracts</a:t>
            </a:r>
            <a:r>
              <a:rPr lang="en-GB" sz="2000" b="1" smtClean="0"/>
              <a:t>, provided.</a:t>
            </a:r>
            <a:r>
              <a:rPr lang="en-GB" sz="2000" b="1" smtClean="0">
                <a:solidFill>
                  <a:schemeClr val="bg1"/>
                </a:solidFill>
              </a:rPr>
              <a:t>.</a:t>
            </a:r>
            <a:endParaRPr lang="en-GB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2" descr="C:\Users\awl\Documents\lt_logo_whit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165304"/>
            <a:ext cx="663583" cy="440060"/>
          </a:xfrm>
          <a:prstGeom prst="rect">
            <a:avLst/>
          </a:prstGeom>
          <a:noFill/>
        </p:spPr>
      </p:pic>
      <p:pic>
        <p:nvPicPr>
          <p:cNvPr id="1028" name="Picture 4" descr="People at work - 5"/>
          <p:cNvPicPr>
            <a:picLocks noChangeAspect="1" noChangeArrowheads="1"/>
          </p:cNvPicPr>
          <p:nvPr/>
        </p:nvPicPr>
        <p:blipFill>
          <a:blip r:embed="rId5" cstate="print"/>
          <a:srcRect l="16200" t="-4182"/>
          <a:stretch>
            <a:fillRect/>
          </a:stretch>
        </p:blipFill>
        <p:spPr bwMode="auto">
          <a:xfrm>
            <a:off x="1870348" y="2564904"/>
            <a:ext cx="111747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4"/>
          <p:cNvGrpSpPr/>
          <p:nvPr/>
        </p:nvGrpSpPr>
        <p:grpSpPr>
          <a:xfrm>
            <a:off x="1835696" y="2564904"/>
            <a:ext cx="1224136" cy="977263"/>
            <a:chOff x="3779912" y="2996952"/>
            <a:chExt cx="1224136" cy="977263"/>
          </a:xfrm>
        </p:grpSpPr>
        <p:pic>
          <p:nvPicPr>
            <p:cNvPr id="9" name="Picture 8" descr="C:\Users\awl\Pictures\Dolphis - animation.gif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79912" y="2996952"/>
              <a:ext cx="1172716" cy="977263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3779912" y="3501008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Lawson Training &amp; Development</a:t>
              </a:r>
              <a:endParaRPr lang="en-GB" sz="1200" dirty="0"/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wl\Pictures\Dolphin 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sp>
        <p:nvSpPr>
          <p:cNvPr id="25" name="Rectangle 24"/>
          <p:cNvSpPr/>
          <p:nvPr/>
        </p:nvSpPr>
        <p:spPr>
          <a:xfrm>
            <a:off x="2555776" y="3789040"/>
            <a:ext cx="3672408" cy="936104"/>
          </a:xfrm>
          <a:prstGeom prst="rect">
            <a:avLst/>
          </a:prstGeom>
          <a:solidFill>
            <a:srgbClr val="003399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5" descr="Got The Message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564904"/>
            <a:ext cx="1152128" cy="9525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987824" y="2780928"/>
            <a:ext cx="5544616" cy="523220"/>
          </a:xfrm>
          <a:prstGeom prst="rect">
            <a:avLst/>
          </a:prstGeom>
          <a:solidFill>
            <a:srgbClr val="003399">
              <a:alpha val="2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/>
              <a:t> ‘People’s Needs and Motivation’</a:t>
            </a:r>
            <a:endParaRPr lang="en-GB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763688" y="3565465"/>
            <a:ext cx="6840760" cy="1938992"/>
          </a:xfrm>
          <a:prstGeom prst="rect">
            <a:avLst/>
          </a:prstGeom>
          <a:solidFill>
            <a:srgbClr val="003399">
              <a:alpha val="2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The sample is a segment of the Package that examines the work study activities of Frederick Winslow Taylor at the Bethlehem  Steel  Mills, at the turn of the 20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Century. It led to the publication of his ‘Principles of Scientific Management’.</a:t>
            </a:r>
          </a:p>
          <a:p>
            <a:r>
              <a:rPr lang="en-GB" sz="2000" b="1" dirty="0" smtClean="0"/>
              <a:t>His work was, subsequently, significantly challenged and augmented by the work of the ‘Human Relations School’.</a:t>
            </a:r>
            <a:endParaRPr lang="en-GB" sz="2000" b="1" dirty="0"/>
          </a:p>
        </p:txBody>
      </p:sp>
      <p:pic>
        <p:nvPicPr>
          <p:cNvPr id="12" name="Picture 2" descr="C:\Users\awl\Documents\lt_logo_whit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165304"/>
            <a:ext cx="663583" cy="440060"/>
          </a:xfrm>
          <a:prstGeom prst="rect">
            <a:avLst/>
          </a:prstGeom>
          <a:noFill/>
        </p:spPr>
      </p:pic>
      <p:pic>
        <p:nvPicPr>
          <p:cNvPr id="1028" name="Picture 4" descr="People at work - 5"/>
          <p:cNvPicPr>
            <a:picLocks noChangeAspect="1" noChangeArrowheads="1"/>
          </p:cNvPicPr>
          <p:nvPr/>
        </p:nvPicPr>
        <p:blipFill>
          <a:blip r:embed="rId5" cstate="print"/>
          <a:srcRect l="16200" t="-4182"/>
          <a:stretch>
            <a:fillRect/>
          </a:stretch>
        </p:blipFill>
        <p:spPr bwMode="auto">
          <a:xfrm>
            <a:off x="1870348" y="2564904"/>
            <a:ext cx="111747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-36512" y="0"/>
          <a:ext cx="9180512" cy="7029400"/>
        </p:xfrm>
        <a:graphic>
          <a:graphicData uri="http://schemas.openxmlformats.org/presentationml/2006/ole">
            <p:oleObj spid="_x0000_s1026" name="Slide" r:id="rId4" imgW="4206960" imgH="3154320" progId="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483768" y="404664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Learning Outcomes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8600" y="1412776"/>
            <a:ext cx="791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Arial" pitchFamily="34" charset="0"/>
                <a:cs typeface="Arial" pitchFamily="34" charset="0"/>
              </a:rPr>
              <a:t>By the end </a:t>
            </a:r>
            <a:r>
              <a:rPr lang="en-GB" sz="2400" smtClean="0">
                <a:latin typeface="Arial" pitchFamily="34" charset="0"/>
                <a:cs typeface="Arial" pitchFamily="34" charset="0"/>
              </a:rPr>
              <a:t>of the 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Session, your delegates will: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899592" y="1196752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71600" y="2276872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sz="2400" dirty="0" smtClean="0">
                <a:latin typeface="Arial" pitchFamily="34" charset="0"/>
                <a:cs typeface="Arial" pitchFamily="34" charset="0"/>
              </a:rPr>
              <a:t> Understand the relative importance between ‘Meeting Needs’ and ‘Motivation’.   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3356992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sz="2400" dirty="0" smtClean="0">
                <a:latin typeface="Arial" pitchFamily="34" charset="0"/>
                <a:cs typeface="Arial" pitchFamily="34" charset="0"/>
              </a:rPr>
              <a:t> Acquire the knowledge so that people’s ‘Needs’ can continue, where appropriate, to be met, in </a:t>
            </a:r>
            <a:r>
              <a:rPr lang="en-GB" sz="2400" smtClean="0">
                <a:latin typeface="Arial" pitchFamily="34" charset="0"/>
                <a:cs typeface="Arial" pitchFamily="34" charset="0"/>
              </a:rPr>
              <a:t>the workplace.</a:t>
            </a:r>
            <a:r>
              <a:rPr lang="en-GB" sz="2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 </a:t>
            </a:r>
            <a:endParaRPr lang="en-GB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4470211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GB" sz="2400" dirty="0" smtClean="0">
                <a:latin typeface="Arial" pitchFamily="34" charset="0"/>
                <a:cs typeface="Arial" pitchFamily="34" charset="0"/>
              </a:rPr>
              <a:t>Be able to create the conditions and employ strategies to support team members’ ‘Motivation’. 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0" y="0"/>
          <a:ext cx="9144000" cy="6902624"/>
        </p:xfrm>
        <a:graphic>
          <a:graphicData uri="http://schemas.openxmlformats.org/presentationml/2006/ole">
            <p:oleObj spid="_x0000_s24578" name="Slide" r:id="rId3" imgW="4206960" imgH="3154320" progId="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95736" y="548680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pic>
        <p:nvPicPr>
          <p:cNvPr id="5" name="Picture 13" descr="j027477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3861048"/>
            <a:ext cx="1583613" cy="28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IN00480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1484784"/>
            <a:ext cx="4038600" cy="396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8" descr="j020947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2852936"/>
            <a:ext cx="23431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635896" y="184482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latin typeface="Arial" pitchFamily="34" charset="0"/>
                <a:cs typeface="Arial" pitchFamily="34" charset="0"/>
              </a:rPr>
              <a:t>12 Tons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6165304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Frederick Winslow Taylor</a:t>
            </a:r>
            <a:endParaRPr lang="en-GB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123728" y="188640"/>
            <a:ext cx="482453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latin typeface="Arial" pitchFamily="34" charset="0"/>
                <a:cs typeface="Arial" pitchFamily="34" charset="0"/>
              </a:rPr>
              <a:t>Bethlehem Steel Mills</a:t>
            </a:r>
            <a:endParaRPr lang="en-GB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7380312" y="2420888"/>
            <a:ext cx="1656184" cy="1368152"/>
          </a:xfrm>
          <a:prstGeom prst="wedgeRoundRect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7524328" y="2516703"/>
            <a:ext cx="1368152" cy="1200329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We’re gonna need a bigger truck!</a:t>
            </a:r>
            <a:endParaRPr lang="en-GB" b="1" dirty="0"/>
          </a:p>
        </p:txBody>
      </p:sp>
      <p:pic>
        <p:nvPicPr>
          <p:cNvPr id="25603" name="Picture 3" descr="C:\Users\alber\Pictures\frederick winslow taylo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5229200"/>
            <a:ext cx="1287463" cy="15017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9" grpId="0"/>
      <p:bldP spid="12" grpId="0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0" y="0"/>
          <a:ext cx="9144000" cy="6902624"/>
        </p:xfrm>
        <a:graphic>
          <a:graphicData uri="http://schemas.openxmlformats.org/presentationml/2006/ole">
            <p:oleObj spid="_x0000_s26626" name="Slide" r:id="rId3" imgW="4206960" imgH="3154320" progId="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95736" y="548680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2123728" y="188640"/>
            <a:ext cx="482453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latin typeface="Arial" pitchFamily="34" charset="0"/>
                <a:cs typeface="Arial" pitchFamily="34" charset="0"/>
              </a:rPr>
              <a:t>Bethlehem Steel Mills</a:t>
            </a:r>
            <a:endParaRPr lang="en-GB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3" descr="j027477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3861048"/>
            <a:ext cx="1583613" cy="28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4" descr="IN00480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914400"/>
            <a:ext cx="5486400" cy="53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419872" y="1484784"/>
            <a:ext cx="201622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latin typeface="Arial" pitchFamily="34" charset="0"/>
                <a:cs typeface="Arial" pitchFamily="34" charset="0"/>
              </a:rPr>
              <a:t>47 Tons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18" descr="j020947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2852936"/>
            <a:ext cx="23431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ounded Rectangular Callout 9"/>
          <p:cNvSpPr/>
          <p:nvPr/>
        </p:nvSpPr>
        <p:spPr>
          <a:xfrm>
            <a:off x="7380312" y="2420888"/>
            <a:ext cx="1656184" cy="1368152"/>
          </a:xfrm>
          <a:prstGeom prst="wedgeRoundRect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7524328" y="2516703"/>
            <a:ext cx="1368152" cy="1200329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We’re gonna need a bigger truck!</a:t>
            </a:r>
            <a:endParaRPr lang="en-GB" b="1" dirty="0"/>
          </a:p>
        </p:txBody>
      </p:sp>
      <p:pic>
        <p:nvPicPr>
          <p:cNvPr id="13" name="Picture 3" descr="C:\Users\alber\Pictures\frederick winslow taylo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5229200"/>
            <a:ext cx="1287463" cy="150177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547664" y="6165304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Frederick Winslow Taylor</a:t>
            </a:r>
            <a:endParaRPr lang="en-GB" sz="32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4"/>
          <p:cNvGrpSpPr/>
          <p:nvPr/>
        </p:nvGrpSpPr>
        <p:grpSpPr>
          <a:xfrm>
            <a:off x="3347864" y="2420887"/>
            <a:ext cx="2448272" cy="2004848"/>
            <a:chOff x="3779912" y="2996952"/>
            <a:chExt cx="1224136" cy="1007740"/>
          </a:xfrm>
        </p:grpSpPr>
        <p:pic>
          <p:nvPicPr>
            <p:cNvPr id="8" name="Picture 7" descr="C:\Users\awl\Pictures\Dolphis - animation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79912" y="2996952"/>
              <a:ext cx="1172716" cy="977263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3779912" y="3586990"/>
              <a:ext cx="1224136" cy="417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/>
                <a:t>Lawson Training </a:t>
              </a:r>
            </a:p>
            <a:p>
              <a:pPr algn="ctr"/>
              <a:r>
                <a:rPr lang="en-GB" sz="2400" dirty="0" smtClean="0"/>
                <a:t>&amp; Development</a:t>
              </a:r>
              <a:endParaRPr lang="en-GB" sz="2400" dirty="0"/>
            </a:p>
          </p:txBody>
        </p:sp>
      </p:grpSp>
      <p:pic>
        <p:nvPicPr>
          <p:cNvPr id="6" name="Picture 2" descr="C:\Users\awl\Documents\lt_logo_whi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165304"/>
            <a:ext cx="663583" cy="4400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3902</TotalTime>
  <Words>216</Words>
  <Application>Microsoft Office PowerPoint</Application>
  <PresentationFormat>On-screen Show (4:3)</PresentationFormat>
  <Paragraphs>24</Paragraphs>
  <Slides>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Slide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awl</dc:creator>
  <cp:lastModifiedBy>HP</cp:lastModifiedBy>
  <cp:revision>255</cp:revision>
  <dcterms:created xsi:type="dcterms:W3CDTF">2013-07-08T09:56:32Z</dcterms:created>
  <dcterms:modified xsi:type="dcterms:W3CDTF">2019-11-27T22:07:50Z</dcterms:modified>
</cp:coreProperties>
</file>